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62" r:id="rId4"/>
    <p:sldId id="991" r:id="rId5"/>
    <p:sldId id="581" r:id="rId6"/>
    <p:sldId id="980" r:id="rId7"/>
    <p:sldId id="981" r:id="rId8"/>
    <p:sldId id="982" r:id="rId9"/>
    <p:sldId id="983" r:id="rId10"/>
    <p:sldId id="984" r:id="rId11"/>
    <p:sldId id="985" r:id="rId12"/>
    <p:sldId id="988" r:id="rId13"/>
    <p:sldId id="990" r:id="rId14"/>
    <p:sldId id="989" r:id="rId15"/>
    <p:sldId id="986" r:id="rId16"/>
    <p:sldId id="98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1" autoAdjust="0"/>
    <p:restoredTop sz="86322"/>
  </p:normalViewPr>
  <p:slideViewPr>
    <p:cSldViewPr snapToGrid="0" snapToObjects="1">
      <p:cViewPr varScale="1">
        <p:scale>
          <a:sx n="74" d="100"/>
          <a:sy n="74" d="100"/>
        </p:scale>
        <p:origin x="1502" y="72"/>
      </p:cViewPr>
      <p:guideLst/>
    </p:cSldViewPr>
  </p:slideViewPr>
  <p:outlineViewPr>
    <p:cViewPr>
      <p:scale>
        <a:sx n="33" d="100"/>
        <a:sy n="33" d="100"/>
      </p:scale>
      <p:origin x="0" y="-2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13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9999-BD5A-5C4A-8076-FB9EA207B945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2A0-46FC-D84E-9379-6C9377080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6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9A23-1890-C043-98D6-29451C867E56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DBD4-6AD4-EF47-911D-E3F034F23F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0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13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756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09E4-8986-F34C-8A77-9B3172F3B56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12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863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66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09E4-8986-F34C-8A77-9B3172F3B56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4431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92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09E4-8986-F34C-8A77-9B3172F3B56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42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7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57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39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09E4-8986-F34C-8A77-9B3172F3B56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31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29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09E4-8986-F34C-8A77-9B3172F3B56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790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365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3" y="29068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49"/>
            <a:ext cx="1131443" cy="835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1" y="85540"/>
            <a:ext cx="1465118" cy="130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CF97-27BB-5D41-94FA-8FAE75378739}" type="datetime1">
              <a:rPr lang="fr-FR" smtClean="0"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214" y="59995"/>
            <a:ext cx="843972" cy="7530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5516076"/>
            <a:ext cx="1105468" cy="84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756281"/>
            <a:ext cx="812225" cy="617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95" y="265233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et modifié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5A4-1F39-534B-94DC-1DD43779C6DA}" type="datetime1">
              <a:rPr lang="fr-FR" smtClean="0"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12/10/2020</a:t>
            </a:fld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-96838" y="2057400"/>
            <a:ext cx="12288838" cy="4800600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12192000" cy="48006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12/10/2020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83127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83127"/>
            <a:ext cx="1557498" cy="1150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0BB3-604E-9C45-831B-DD3DD1C74425}" type="datetime1">
              <a:rPr lang="fr-FR" smtClean="0"/>
              <a:t>12/10/2020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0"/>
            <a:ext cx="619756" cy="553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929" y="0"/>
            <a:ext cx="1252235" cy="92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024" y="-73549"/>
            <a:ext cx="705152" cy="629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75" y="83127"/>
            <a:ext cx="1264373" cy="93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8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55AD-74FE-5449-931E-42C8127FCB6E}" type="datetime1">
              <a:rPr lang="fr-FR" smtClean="0"/>
              <a:t>12/10/2020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A6C6-36E2-134F-85F3-E8C1561C30C0}" type="datetime1">
              <a:rPr lang="fr-FR" smtClean="0"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1C71-2699-E145-AD8C-DDFBB7093AB6}" type="datetime1">
              <a:rPr lang="fr-FR" smtClean="0"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CB5-1711-3E4F-BFD7-86F9100AD752}" type="datetime1">
              <a:rPr lang="fr-FR" smtClean="0"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1B82-8FBC-F14C-9A3F-9CB42FD66556}" type="datetime1">
              <a:rPr lang="fr-FR" smtClean="0"/>
              <a:t>12/10/2020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642"/>
            <a:ext cx="12153208" cy="6906608"/>
          </a:xfrm>
          <a:prstGeom prst="rect">
            <a:avLst/>
          </a:prstGeom>
        </p:spPr>
      </p:pic>
      <p:sp>
        <p:nvSpPr>
          <p:cNvPr id="8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" y="3611880"/>
            <a:ext cx="9966960" cy="1828193"/>
          </a:xfrm>
        </p:spPr>
        <p:txBody>
          <a:bodyPr/>
          <a:lstStyle>
            <a:lvl1pPr>
              <a:defRPr sz="3960" b="1" baseline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sz="3960" b="1" spc="16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TITRE</a:t>
            </a:r>
            <a:br>
              <a:rPr lang="fr-FR" sz="3960" dirty="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960" b="1" spc="31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DU</a:t>
            </a:r>
            <a:r>
              <a:rPr lang="fr-FR" sz="3960" b="1" spc="48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960" b="1" spc="228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CHAPITRE</a:t>
            </a:r>
            <a:br>
              <a:rPr lang="fr-FR" sz="3960" dirty="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960" b="1" spc="300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SUR </a:t>
            </a:r>
            <a:r>
              <a:rPr lang="fr-FR" sz="3960" b="1" spc="7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3 </a:t>
            </a:r>
            <a:r>
              <a:rPr lang="fr-FR" sz="3960" b="1" spc="210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LIGNES</a:t>
            </a:r>
            <a:r>
              <a:rPr lang="fr-FR" sz="3960" b="1" spc="-31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960" b="1" spc="521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MAXIMUM</a:t>
            </a:r>
            <a:endParaRPr lang="fr-FR" dirty="0"/>
          </a:p>
        </p:txBody>
      </p:sp>
      <p:sp>
        <p:nvSpPr>
          <p:cNvPr id="16" name="object 8"/>
          <p:cNvSpPr/>
          <p:nvPr userDrawn="1"/>
        </p:nvSpPr>
        <p:spPr>
          <a:xfrm>
            <a:off x="512036" y="3187447"/>
            <a:ext cx="541781" cy="241554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lang="fr-FR" sz="2160" dirty="0"/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716280" y="137161"/>
            <a:ext cx="4282440" cy="306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20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68F179-399E-4B64-8177-BCCA033AD2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69" y="407414"/>
            <a:ext cx="2388770" cy="1764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12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A514D-3BFD-2F4B-94C3-383DCB0AB7B7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97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48883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997488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04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410889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05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6" hasCustomPrompt="1"/>
          </p:nvPr>
        </p:nvSpPr>
        <p:spPr>
          <a:xfrm>
            <a:off x="696974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48618"/>
            <a:ext cx="10515600" cy="1224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D2A4-AEB4-6E47-AAF8-0AD95C6D24F8}" type="datetime1">
              <a:rPr lang="fr-FR" smtClean="0"/>
              <a:t>12/10/2020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t"/>
          <a:lstStyle/>
          <a:p>
            <a:r>
              <a:rPr lang="fr-FR"/>
              <a:t>Titre de la présentation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1098"/>
            <a:ext cx="1233509" cy="1100670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32601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92106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521" y="667413"/>
            <a:ext cx="1467276" cy="13103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219" y="4092873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4132601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6992105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571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7461FB9F-CC20-4449-AB49-7AA287486E0C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308" y="808681"/>
            <a:ext cx="2388770" cy="1764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99315"/>
            <a:ext cx="439420" cy="3877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38200" y="4026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4019508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EC3F9693-BB82-6945-8192-957E464A10CA}" type="datetime1">
              <a:rPr lang="fr-FR" smtClean="0"/>
              <a:t>12/10/2020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2369" r="893" b="-90"/>
          <a:stretch/>
        </p:blipFill>
        <p:spPr>
          <a:xfrm>
            <a:off x="0" y="2788"/>
            <a:ext cx="12204000" cy="68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230" y="808681"/>
            <a:ext cx="2388770" cy="17640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78294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92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2F80C-F8E9-A544-AA7A-60412B1829AB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81592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5697220" y="2788"/>
            <a:ext cx="6494780" cy="686388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748" y="5859860"/>
            <a:ext cx="555930" cy="496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0184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520184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4121E-EC99-314F-B161-80A8205EC49C}" type="datetime1">
              <a:rPr lang="fr-FR" smtClean="0"/>
              <a:t>12/10/2020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907" y="663240"/>
            <a:ext cx="311098" cy="2744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01600"/>
            <a:ext cx="946411" cy="6988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5935873" y="0"/>
            <a:ext cx="6256337" cy="68580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57375"/>
            <a:ext cx="5157787" cy="16062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</a:t>
            </a:r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67406"/>
            <a:ext cx="5183188" cy="15962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516" y="188407"/>
            <a:ext cx="1413129" cy="12609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967" y="1258199"/>
            <a:ext cx="311098" cy="27449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BAA043C-C2E7-CE44-AFCD-ACBA3134F90C}" type="datetime1">
              <a:rPr lang="fr-FR" smtClean="0"/>
              <a:t>12/10/2020</a:t>
            </a:fld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22"/>
          </p:nvPr>
        </p:nvSpPr>
        <p:spPr>
          <a:xfrm>
            <a:off x="838200" y="3463925"/>
            <a:ext cx="5157788" cy="28924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23"/>
          </p:nvPr>
        </p:nvSpPr>
        <p:spPr>
          <a:xfrm>
            <a:off x="6170613" y="3463925"/>
            <a:ext cx="5183187" cy="28924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0B9FB76B-9C85-4449-B3BF-623A23363AFC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595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2" r:id="rId4"/>
    <p:sldLayoutId id="2147483674" r:id="rId5"/>
    <p:sldLayoutId id="2147483662" r:id="rId6"/>
    <p:sldLayoutId id="2147483675" r:id="rId7"/>
    <p:sldLayoutId id="2147483664" r:id="rId8"/>
    <p:sldLayoutId id="2147483665" r:id="rId9"/>
    <p:sldLayoutId id="2147483668" r:id="rId10"/>
    <p:sldLayoutId id="2147483676" r:id="rId11"/>
    <p:sldLayoutId id="2147483669" r:id="rId12"/>
    <p:sldLayoutId id="2147483677" r:id="rId13"/>
    <p:sldLayoutId id="2147483683" r:id="rId14"/>
    <p:sldLayoutId id="2147483681" r:id="rId15"/>
    <p:sldLayoutId id="2147483678" r:id="rId16"/>
    <p:sldLayoutId id="2147483682" r:id="rId17"/>
    <p:sldLayoutId id="2147483679" r:id="rId18"/>
    <p:sldLayoutId id="2147483680" r:id="rId19"/>
    <p:sldLayoutId id="2147483670" r:id="rId20"/>
    <p:sldLayoutId id="2147483671" r:id="rId21"/>
    <p:sldLayoutId id="2147483666" r:id="rId22"/>
    <p:sldLayoutId id="2147483684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FF Equipe" charset="0"/>
          <a:ea typeface="FFF Equipe" charset="0"/>
          <a:cs typeface="FFF Equip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FFF Equipe" charset="0"/>
          <a:ea typeface="FFF Equipe" charset="0"/>
          <a:cs typeface="FFF Equip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353300" y="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A2A6C6-36E2-134F-85F3-E8C1561C30C0}" type="datetime1">
              <a:rPr lang="fr-FR" smtClean="0"/>
              <a:pPr/>
              <a:t>12/10/2020</a:t>
            </a:fld>
            <a:endParaRPr lang="fr-FR" dirty="0"/>
          </a:p>
        </p:txBody>
      </p:sp>
      <p:pic>
        <p:nvPicPr>
          <p:cNvPr id="5" name="Image 4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107707D-8C5E-437F-A711-EC1E43F4E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95"/>
          <a:stretch/>
        </p:blipFill>
        <p:spPr>
          <a:xfrm>
            <a:off x="4117346" y="698500"/>
            <a:ext cx="3957305" cy="3464310"/>
          </a:xfrm>
          <a:prstGeom prst="rect">
            <a:avLst/>
          </a:prstGeom>
        </p:spPr>
      </p:pic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2D2F85F5-93A3-4D84-AD34-9858B835DD96}"/>
              </a:ext>
            </a:extLst>
          </p:cNvPr>
          <p:cNvSpPr txBox="1">
            <a:spLocks/>
          </p:cNvSpPr>
          <p:nvPr/>
        </p:nvSpPr>
        <p:spPr>
          <a:xfrm>
            <a:off x="1568489" y="4269814"/>
            <a:ext cx="9055018" cy="176821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7100" dirty="0">
                <a:solidFill>
                  <a:schemeClr val="bg1"/>
                </a:solidFill>
              </a:rPr>
              <a:t>Challenge National Programme Educatif Fédéral</a:t>
            </a:r>
            <a:endParaRPr lang="fr-FR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erbe, extérieur, enfant, champ&#10;&#10;Description générée automatiquement">
            <a:extLst>
              <a:ext uri="{FF2B5EF4-FFF2-40B4-BE49-F238E27FC236}">
                <a16:creationId xmlns:a16="http://schemas.microsoft.com/office/drawing/2014/main" id="{17C940B6-78A4-4829-98FB-A6444C341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7" r="8652"/>
          <a:stretch/>
        </p:blipFill>
        <p:spPr>
          <a:xfrm>
            <a:off x="0" y="0"/>
            <a:ext cx="4319080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AB6A903-751C-4F9A-806E-3F46D0405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1952" y="615518"/>
            <a:ext cx="6905299" cy="5529684"/>
          </a:xfrm>
        </p:spPr>
        <p:txBody>
          <a:bodyPr>
            <a:noAutofit/>
          </a:bodyPr>
          <a:lstStyle/>
          <a:p>
            <a:pPr algn="just"/>
            <a:r>
              <a:rPr lang="fr-FR" sz="3000" u="sng" dirty="0">
                <a:ea typeface="Calibri" pitchFamily="34" charset="0"/>
                <a:cs typeface="Calibri" pitchFamily="34" charset="0"/>
              </a:rPr>
              <a:t>Les critères d’évaluation</a:t>
            </a:r>
          </a:p>
          <a:p>
            <a:pPr algn="just"/>
            <a:endParaRPr lang="fr-FR" sz="1000" b="0" dirty="0"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fr-FR" sz="1800" b="0" dirty="0">
                <a:ea typeface="Calibri" pitchFamily="34" charset="0"/>
                <a:cs typeface="Calibri" pitchFamily="34" charset="0"/>
              </a:rPr>
              <a:t>Les territoires (Districts/Ligues) sélectionneront les clubs pour l’échelon supérieur en appréciant les actions mises en place dans les clubs en fonction de 4 critères : </a:t>
            </a:r>
          </a:p>
          <a:p>
            <a:pPr algn="just"/>
            <a:endParaRPr lang="fr-FR" sz="1800" b="0" dirty="0">
              <a:ea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b="1" dirty="0">
                <a:ea typeface="Calibri" pitchFamily="34" charset="0"/>
                <a:cs typeface="Calibri" pitchFamily="34" charset="0"/>
              </a:rPr>
              <a:t>La diversité des publics touchés </a:t>
            </a:r>
            <a:r>
              <a:rPr lang="fr-FR" sz="1800" dirty="0">
                <a:ea typeface="Calibri" pitchFamily="34" charset="0"/>
                <a:cs typeface="Calibri" pitchFamily="34" charset="0"/>
              </a:rPr>
              <a:t>(catégories de joueuses/joueuses, dirigeants, parents etc.)</a:t>
            </a:r>
          </a:p>
          <a:p>
            <a:pPr lvl="1" algn="just"/>
            <a:endParaRPr lang="fr-FR" sz="1800" dirty="0">
              <a:ea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b="1" dirty="0">
                <a:ea typeface="Calibri" pitchFamily="34" charset="0"/>
                <a:cs typeface="Calibri" pitchFamily="34" charset="0"/>
              </a:rPr>
              <a:t>La diversité des thèmes abordés </a:t>
            </a:r>
            <a:r>
              <a:rPr lang="fr-FR" sz="1800" b="0" dirty="0">
                <a:ea typeface="Calibri" pitchFamily="34" charset="0"/>
                <a:cs typeface="Calibri" pitchFamily="34" charset="0"/>
              </a:rPr>
              <a:t>(autour des 6 thèmes du P.E.F.)</a:t>
            </a:r>
          </a:p>
          <a:p>
            <a:pPr lvl="1" algn="just"/>
            <a:endParaRPr lang="fr-FR" sz="1800" b="0" dirty="0">
              <a:ea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b="1" dirty="0">
                <a:ea typeface="Calibri" pitchFamily="34" charset="0"/>
                <a:cs typeface="Calibri" pitchFamily="34" charset="0"/>
              </a:rPr>
              <a:t>La qualité et la résonnance des actions </a:t>
            </a:r>
            <a:r>
              <a:rPr lang="fr-FR" sz="1800" dirty="0">
                <a:ea typeface="Calibri" pitchFamily="34" charset="0"/>
                <a:cs typeface="Calibri" pitchFamily="34" charset="0"/>
              </a:rPr>
              <a:t>menées (utilisation de la fiche PEF / action innovante)</a:t>
            </a:r>
          </a:p>
          <a:p>
            <a:pPr lvl="1" algn="just"/>
            <a:endParaRPr lang="fr-FR" sz="1800" dirty="0">
              <a:ea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b="1" dirty="0">
                <a:ea typeface="Calibri" pitchFamily="34" charset="0"/>
                <a:cs typeface="Calibri" pitchFamily="34" charset="0"/>
              </a:rPr>
              <a:t>La quantité d’actions </a:t>
            </a:r>
            <a:r>
              <a:rPr lang="fr-FR" sz="1800" b="0" dirty="0">
                <a:ea typeface="Calibri" pitchFamily="34" charset="0"/>
                <a:cs typeface="Calibri" pitchFamily="34" charset="0"/>
              </a:rPr>
              <a:t>proposées</a:t>
            </a:r>
          </a:p>
        </p:txBody>
      </p:sp>
    </p:spTree>
    <p:extLst>
      <p:ext uri="{BB962C8B-B14F-4D97-AF65-F5344CB8AC3E}">
        <p14:creationId xmlns:p14="http://schemas.microsoft.com/office/powerpoint/2010/main" val="4026540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450DAB9-C59D-4551-92ED-EF6F57574CF7}"/>
              </a:ext>
            </a:extLst>
          </p:cNvPr>
          <p:cNvSpPr/>
          <p:nvPr/>
        </p:nvSpPr>
        <p:spPr>
          <a:xfrm>
            <a:off x="105407" y="3418322"/>
            <a:ext cx="11925750" cy="64004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6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C38027A-7B09-49C6-8291-DA100BB71179}"/>
              </a:ext>
            </a:extLst>
          </p:cNvPr>
          <p:cNvSpPr/>
          <p:nvPr/>
        </p:nvSpPr>
        <p:spPr>
          <a:xfrm>
            <a:off x="6743822" y="3533095"/>
            <a:ext cx="457200" cy="450181"/>
          </a:xfrm>
          <a:prstGeom prst="ellips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A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545F035-8BA4-453A-B51B-6F2622064899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901030" y="3494113"/>
            <a:ext cx="2814" cy="1916110"/>
          </a:xfrm>
          <a:prstGeom prst="straightConnector1">
            <a:avLst/>
          </a:prstGeom>
          <a:ln w="28575">
            <a:solidFill>
              <a:schemeClr val="accent3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02F80529-26CD-45C4-898E-3B7303DAEC06}"/>
              </a:ext>
            </a:extLst>
          </p:cNvPr>
          <p:cNvSpPr/>
          <p:nvPr/>
        </p:nvSpPr>
        <p:spPr>
          <a:xfrm>
            <a:off x="694393" y="3513254"/>
            <a:ext cx="457200" cy="450181"/>
          </a:xfrm>
          <a:prstGeom prst="ellips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O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BB14749-B8F1-4CEB-AA88-FA0C1D86A357}"/>
              </a:ext>
            </a:extLst>
          </p:cNvPr>
          <p:cNvSpPr/>
          <p:nvPr/>
        </p:nvSpPr>
        <p:spPr>
          <a:xfrm>
            <a:off x="8816075" y="3531896"/>
            <a:ext cx="457200" cy="450181"/>
          </a:xfrm>
          <a:prstGeom prst="ellips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J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450A9F6-293E-45D8-B95E-72ADCE07229A}"/>
              </a:ext>
            </a:extLst>
          </p:cNvPr>
          <p:cNvSpPr/>
          <p:nvPr/>
        </p:nvSpPr>
        <p:spPr>
          <a:xfrm>
            <a:off x="7762487" y="3533648"/>
            <a:ext cx="457200" cy="4501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M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335FC92-E748-492D-9FC0-1B0F9686DE82}"/>
              </a:ext>
            </a:extLst>
          </p:cNvPr>
          <p:cNvSpPr/>
          <p:nvPr/>
        </p:nvSpPr>
        <p:spPr>
          <a:xfrm>
            <a:off x="4661525" y="3531896"/>
            <a:ext cx="457200" cy="450181"/>
          </a:xfrm>
          <a:prstGeom prst="ellips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F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88EDC95-70EA-4853-8DEC-8608D67B5E17}"/>
              </a:ext>
            </a:extLst>
          </p:cNvPr>
          <p:cNvCxnSpPr>
            <a:cxnSpLocks/>
          </p:cNvCxnSpPr>
          <p:nvPr/>
        </p:nvCxnSpPr>
        <p:spPr>
          <a:xfrm flipV="1">
            <a:off x="5946475" y="2967086"/>
            <a:ext cx="0" cy="564810"/>
          </a:xfrm>
          <a:prstGeom prst="straightConnector1">
            <a:avLst/>
          </a:prstGeom>
          <a:ln w="28575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15D932E-46A8-4F04-8A2A-A93AF35934DC}"/>
              </a:ext>
            </a:extLst>
          </p:cNvPr>
          <p:cNvSpPr txBox="1"/>
          <p:nvPr/>
        </p:nvSpPr>
        <p:spPr>
          <a:xfrm>
            <a:off x="-320941" y="5410223"/>
            <a:ext cx="244394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Lancement du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Challenge National PEF</a:t>
            </a:r>
            <a:endParaRPr lang="fr-FR" sz="1200" b="1" dirty="0">
              <a:solidFill>
                <a:srgbClr val="FF0000"/>
              </a:solidFill>
              <a:latin typeface="FFF Equipe" panose="02000503000000020004" pitchFamily="50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5D83D9E-FCE8-45F0-975F-E85C02DB9A4E}"/>
              </a:ext>
            </a:extLst>
          </p:cNvPr>
          <p:cNvSpPr/>
          <p:nvPr/>
        </p:nvSpPr>
        <p:spPr>
          <a:xfrm>
            <a:off x="2533321" y="3504583"/>
            <a:ext cx="457200" cy="450181"/>
          </a:xfrm>
          <a:prstGeom prst="ellips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D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022C104-3E72-4DF5-8DDC-A415CC07AD9F}"/>
              </a:ext>
            </a:extLst>
          </p:cNvPr>
          <p:cNvSpPr/>
          <p:nvPr/>
        </p:nvSpPr>
        <p:spPr>
          <a:xfrm>
            <a:off x="1518755" y="3523771"/>
            <a:ext cx="457200" cy="450181"/>
          </a:xfrm>
          <a:prstGeom prst="ellipse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N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8CE2E8D-0C6F-40ED-8853-73460A3545A8}"/>
              </a:ext>
            </a:extLst>
          </p:cNvPr>
          <p:cNvSpPr/>
          <p:nvPr/>
        </p:nvSpPr>
        <p:spPr>
          <a:xfrm>
            <a:off x="10525359" y="3499717"/>
            <a:ext cx="457200" cy="450181"/>
          </a:xfrm>
          <a:prstGeom prst="ellipse">
            <a:avLst/>
          </a:prstGeom>
          <a:solidFill>
            <a:schemeClr val="accent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A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53CA07A-BFEB-4981-BAAF-F69E00FEB173}"/>
              </a:ext>
            </a:extLst>
          </p:cNvPr>
          <p:cNvSpPr/>
          <p:nvPr/>
        </p:nvSpPr>
        <p:spPr>
          <a:xfrm>
            <a:off x="11301814" y="3494353"/>
            <a:ext cx="457200" cy="4501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C315A40-0C84-4915-8A7A-95108D332C6B}"/>
              </a:ext>
            </a:extLst>
          </p:cNvPr>
          <p:cNvSpPr txBox="1"/>
          <p:nvPr/>
        </p:nvSpPr>
        <p:spPr>
          <a:xfrm>
            <a:off x="4253816" y="2332973"/>
            <a:ext cx="333181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5 mars : Jury District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Qualification des clubs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Au niveau régional</a:t>
            </a:r>
            <a:endParaRPr lang="fr-FR" sz="1200" b="1" dirty="0">
              <a:solidFill>
                <a:srgbClr val="FF0000"/>
              </a:solidFill>
              <a:latin typeface="FFF Equipe" panose="02000503000000020004" pitchFamily="50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12398FB-4526-4197-A107-6433DA51C864}"/>
              </a:ext>
            </a:extLst>
          </p:cNvPr>
          <p:cNvSpPr/>
          <p:nvPr/>
        </p:nvSpPr>
        <p:spPr>
          <a:xfrm>
            <a:off x="9708986" y="3521308"/>
            <a:ext cx="457200" cy="4501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J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F230FCB-FAB2-45FA-A599-5C5596AC946A}"/>
              </a:ext>
            </a:extLst>
          </p:cNvPr>
          <p:cNvSpPr/>
          <p:nvPr/>
        </p:nvSpPr>
        <p:spPr>
          <a:xfrm>
            <a:off x="9547624" y="6205491"/>
            <a:ext cx="522529" cy="134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3FA32EB-A921-4DBF-A330-9E1C64F10BAC}"/>
              </a:ext>
            </a:extLst>
          </p:cNvPr>
          <p:cNvSpPr txBox="1"/>
          <p:nvPr/>
        </p:nvSpPr>
        <p:spPr>
          <a:xfrm>
            <a:off x="10116449" y="6140982"/>
            <a:ext cx="33318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Evènement</a:t>
            </a:r>
          </a:p>
          <a:p>
            <a:endParaRPr lang="fr-FR" sz="700" b="1" dirty="0">
              <a:solidFill>
                <a:schemeClr val="accent1"/>
              </a:solidFill>
              <a:latin typeface="FFF Equipe" panose="02000503000000020004" pitchFamily="50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C387B23-21DE-46DF-ACF5-762A4251D7CC}"/>
              </a:ext>
            </a:extLst>
          </p:cNvPr>
          <p:cNvSpPr/>
          <p:nvPr/>
        </p:nvSpPr>
        <p:spPr>
          <a:xfrm>
            <a:off x="3606533" y="3531896"/>
            <a:ext cx="457200" cy="450181"/>
          </a:xfrm>
          <a:prstGeom prst="ellipse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J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BCCE8EC1-591E-489E-A5BE-641E6DE1929C}"/>
              </a:ext>
            </a:extLst>
          </p:cNvPr>
          <p:cNvCxnSpPr>
            <a:cxnSpLocks/>
          </p:cNvCxnSpPr>
          <p:nvPr/>
        </p:nvCxnSpPr>
        <p:spPr>
          <a:xfrm>
            <a:off x="3311093" y="3590325"/>
            <a:ext cx="0" cy="2719118"/>
          </a:xfrm>
          <a:prstGeom prst="straightConnector1">
            <a:avLst/>
          </a:prstGeom>
          <a:ln w="28575">
            <a:solidFill>
              <a:schemeClr val="accent3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5AE2D75-98F3-4118-A820-2881429C394A}"/>
              </a:ext>
            </a:extLst>
          </p:cNvPr>
          <p:cNvCxnSpPr>
            <a:cxnSpLocks/>
          </p:cNvCxnSpPr>
          <p:nvPr/>
        </p:nvCxnSpPr>
        <p:spPr>
          <a:xfrm flipV="1">
            <a:off x="3311093" y="1528974"/>
            <a:ext cx="0" cy="2165647"/>
          </a:xfrm>
          <a:prstGeom prst="straightConnector1">
            <a:avLst/>
          </a:prstGeom>
          <a:ln w="28575">
            <a:solidFill>
              <a:schemeClr val="accent3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C0187FB4-38DB-45B4-8C70-E5AF7EDC9055}"/>
              </a:ext>
            </a:extLst>
          </p:cNvPr>
          <p:cNvSpPr txBox="1"/>
          <p:nvPr/>
        </p:nvSpPr>
        <p:spPr>
          <a:xfrm>
            <a:off x="1659997" y="1216944"/>
            <a:ext cx="333181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FFF Equipe" panose="02000503000000020004" pitchFamily="50" charset="0"/>
              </a:rPr>
              <a:t>2021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E02512D-CFC7-4AED-9BFE-18618EE0286C}"/>
              </a:ext>
            </a:extLst>
          </p:cNvPr>
          <p:cNvSpPr txBox="1"/>
          <p:nvPr/>
        </p:nvSpPr>
        <p:spPr>
          <a:xfrm>
            <a:off x="4280567" y="4630312"/>
            <a:ext cx="333181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19 mars : Jury Ligue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Qualification des clubs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Au niveau national</a:t>
            </a:r>
            <a:endParaRPr lang="fr-FR" sz="1200" b="1" dirty="0">
              <a:solidFill>
                <a:srgbClr val="FF0000"/>
              </a:solidFill>
              <a:latin typeface="FFF Equipe" panose="02000503000000020004" pitchFamily="50" charset="0"/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E5F17A5F-7FB3-45FA-8C33-8312601E5949}"/>
              </a:ext>
            </a:extLst>
          </p:cNvPr>
          <p:cNvCxnSpPr>
            <a:cxnSpLocks/>
          </p:cNvCxnSpPr>
          <p:nvPr/>
        </p:nvCxnSpPr>
        <p:spPr>
          <a:xfrm>
            <a:off x="5946475" y="3955956"/>
            <a:ext cx="0" cy="657513"/>
          </a:xfrm>
          <a:prstGeom prst="straightConnector1">
            <a:avLst/>
          </a:prstGeom>
          <a:ln w="28575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786E2CDD-D687-45E8-A4CB-114469D6AF0E}"/>
              </a:ext>
            </a:extLst>
          </p:cNvPr>
          <p:cNvSpPr/>
          <p:nvPr/>
        </p:nvSpPr>
        <p:spPr>
          <a:xfrm>
            <a:off x="5717875" y="3531896"/>
            <a:ext cx="457200" cy="4501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60" dirty="0"/>
              <a:t>M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D8FBE84-9CDF-4182-B2B5-9732A6DD7B51}"/>
              </a:ext>
            </a:extLst>
          </p:cNvPr>
          <p:cNvSpPr txBox="1"/>
          <p:nvPr/>
        </p:nvSpPr>
        <p:spPr>
          <a:xfrm>
            <a:off x="6325179" y="2331366"/>
            <a:ext cx="3331815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FFF Equipe" panose="02000503000000020004" pitchFamily="50" charset="0"/>
              </a:rPr>
              <a:t>Printemps 2021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FFF Equipe" panose="02000503000000020004" pitchFamily="50" charset="0"/>
              </a:rPr>
              <a:t>Evènement final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FFF Equipe" panose="02000503000000020004" pitchFamily="50" charset="0"/>
              </a:rPr>
              <a:t>À Clairefontaine</a:t>
            </a:r>
            <a:endParaRPr lang="fr-FR" sz="1600" b="1" dirty="0">
              <a:solidFill>
                <a:srgbClr val="FF0000"/>
              </a:solidFill>
              <a:latin typeface="FFF Equipe" panose="02000503000000020004" pitchFamily="50" charset="0"/>
            </a:endParaRP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5EAC509-6802-4CA4-BC35-01BE39CAA385}"/>
              </a:ext>
            </a:extLst>
          </p:cNvPr>
          <p:cNvCxnSpPr>
            <a:cxnSpLocks/>
          </p:cNvCxnSpPr>
          <p:nvPr/>
        </p:nvCxnSpPr>
        <p:spPr>
          <a:xfrm flipV="1">
            <a:off x="1747355" y="2656138"/>
            <a:ext cx="626194" cy="865170"/>
          </a:xfrm>
          <a:prstGeom prst="straightConnector1">
            <a:avLst/>
          </a:prstGeom>
          <a:ln w="28575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44ABBDA1-DCC9-4449-9CD8-67787F78EB53}"/>
              </a:ext>
            </a:extLst>
          </p:cNvPr>
          <p:cNvCxnSpPr>
            <a:cxnSpLocks/>
            <a:endCxn id="25" idx="1"/>
          </p:cNvCxnSpPr>
          <p:nvPr/>
        </p:nvCxnSpPr>
        <p:spPr>
          <a:xfrm flipH="1" flipV="1">
            <a:off x="4253816" y="2656139"/>
            <a:ext cx="634180" cy="871084"/>
          </a:xfrm>
          <a:prstGeom prst="straightConnector1">
            <a:avLst/>
          </a:prstGeom>
          <a:ln w="28575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102D790A-7D77-46A1-A798-7ECB4166904C}"/>
              </a:ext>
            </a:extLst>
          </p:cNvPr>
          <p:cNvSpPr txBox="1"/>
          <p:nvPr/>
        </p:nvSpPr>
        <p:spPr>
          <a:xfrm>
            <a:off x="1695839" y="2093071"/>
            <a:ext cx="333181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Mise en place des actions par les clubs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FFF Equipe" panose="02000503000000020004" pitchFamily="50" charset="0"/>
              </a:rPr>
              <a:t>Envoi des fiches actions aux Districts</a:t>
            </a:r>
            <a:endParaRPr lang="fr-FR" sz="1200" b="1" dirty="0">
              <a:solidFill>
                <a:srgbClr val="FF0000"/>
              </a:solidFill>
              <a:latin typeface="FFF Equipe" panose="02000503000000020004" pitchFamily="50" charset="0"/>
            </a:endParaRPr>
          </a:p>
        </p:txBody>
      </p:sp>
      <p:sp>
        <p:nvSpPr>
          <p:cNvPr id="60" name="Espace réservé du contenu 2">
            <a:extLst>
              <a:ext uri="{FF2B5EF4-FFF2-40B4-BE49-F238E27FC236}">
                <a16:creationId xmlns:a16="http://schemas.microsoft.com/office/drawing/2014/main" id="{0E56E7DF-BEA0-47B8-B38C-BFCCA230C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941" y="299521"/>
            <a:ext cx="6905299" cy="5529684"/>
          </a:xfrm>
        </p:spPr>
        <p:txBody>
          <a:bodyPr>
            <a:noAutofit/>
          </a:bodyPr>
          <a:lstStyle/>
          <a:p>
            <a:r>
              <a:rPr lang="fr-FR" sz="3000" u="sng" dirty="0">
                <a:ea typeface="Calibri" pitchFamily="34" charset="0"/>
                <a:cs typeface="Calibri" pitchFamily="34" charset="0"/>
              </a:rPr>
              <a:t>Le calendrier</a:t>
            </a:r>
            <a:endParaRPr lang="fr-FR" sz="1800" b="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1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CD084E-A3CD-4CFC-85A1-5C9642205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" y="2890722"/>
            <a:ext cx="8019212" cy="1360266"/>
          </a:xfrm>
        </p:spPr>
        <p:txBody>
          <a:bodyPr>
            <a:normAutofit/>
          </a:bodyPr>
          <a:lstStyle/>
          <a:p>
            <a:r>
              <a:rPr lang="fr-FR" sz="4200" dirty="0"/>
              <a:t>L’évènement final du Challenge National PEF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9C086-33CD-491B-B9C6-C4C340455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13074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herbe, conduisant, vert&#10;&#10;Description générée automatiquement">
            <a:extLst>
              <a:ext uri="{FF2B5EF4-FFF2-40B4-BE49-F238E27FC236}">
                <a16:creationId xmlns:a16="http://schemas.microsoft.com/office/drawing/2014/main" id="{C5890254-149F-461F-BAAB-D06CBBC6C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4" r="4898"/>
          <a:stretch/>
        </p:blipFill>
        <p:spPr>
          <a:xfrm>
            <a:off x="0" y="0"/>
            <a:ext cx="5515583" cy="688386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BAE2387-2DBC-49B0-873F-139141BD4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55533" y="197605"/>
            <a:ext cx="6232152" cy="5529684"/>
          </a:xfrm>
        </p:spPr>
        <p:txBody>
          <a:bodyPr>
            <a:noAutofit/>
          </a:bodyPr>
          <a:lstStyle/>
          <a:p>
            <a:r>
              <a:rPr lang="fr-FR" sz="3000" u="sng">
                <a:ea typeface="Calibri" pitchFamily="34" charset="0"/>
                <a:cs typeface="Calibri" pitchFamily="34" charset="0"/>
              </a:rPr>
              <a:t>Printemps 2021, </a:t>
            </a:r>
            <a:r>
              <a:rPr lang="fr-FR" sz="3000" u="sng" dirty="0">
                <a:ea typeface="Calibri" pitchFamily="34" charset="0"/>
                <a:cs typeface="Calibri" pitchFamily="34" charset="0"/>
              </a:rPr>
              <a:t>invitation à Clairefontaine</a:t>
            </a:r>
          </a:p>
          <a:p>
            <a:endParaRPr lang="fr-FR" sz="1000" b="0" dirty="0">
              <a:ea typeface="Calibri" pitchFamily="34" charset="0"/>
              <a:cs typeface="Calibri" pitchFamily="34" charset="0"/>
            </a:endParaRPr>
          </a:p>
          <a:p>
            <a:r>
              <a:rPr lang="fr-FR" sz="2000" u="sng" dirty="0">
                <a:ea typeface="Calibri" pitchFamily="34" charset="0"/>
                <a:cs typeface="Calibri" pitchFamily="34" charset="0"/>
              </a:rPr>
              <a:t>14 délégations U11 invitées à Clairefontaine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ea typeface="Calibri" pitchFamily="34" charset="0"/>
                <a:cs typeface="Calibri" pitchFamily="34" charset="0"/>
              </a:rPr>
              <a:t>13 ligues métropolitaines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ea typeface="Calibri" pitchFamily="34" charset="0"/>
                <a:cs typeface="Calibri" pitchFamily="34" charset="0"/>
              </a:rPr>
              <a:t>1 coup de cœur Outre-Mer (prix du jury national)</a:t>
            </a:r>
          </a:p>
          <a:p>
            <a:endParaRPr lang="fr-FR" sz="2000" b="0" dirty="0">
              <a:ea typeface="Calibri" pitchFamily="34" charset="0"/>
              <a:cs typeface="Calibri" pitchFamily="34" charset="0"/>
            </a:endParaRPr>
          </a:p>
          <a:p>
            <a:r>
              <a:rPr lang="fr-FR" sz="2000" b="0" dirty="0">
                <a:ea typeface="Calibri" pitchFamily="34" charset="0"/>
                <a:cs typeface="Calibri" pitchFamily="34" charset="0"/>
              </a:rPr>
              <a:t>Composition des délégations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ea typeface="Calibri" pitchFamily="34" charset="0"/>
                <a:cs typeface="Calibri" pitchFamily="34" charset="0"/>
              </a:rPr>
              <a:t>10 joueuses / joueurs par délégation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ea typeface="Calibri" pitchFamily="34" charset="0"/>
                <a:cs typeface="Calibri" pitchFamily="34" charset="0"/>
              </a:rPr>
              <a:t>2 encadrants par délégation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>
                <a:ea typeface="Calibri" pitchFamily="34" charset="0"/>
                <a:cs typeface="Calibri" pitchFamily="34" charset="0"/>
              </a:rPr>
              <a:t>1 accompagnateurs par délégation (représentant club)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0" dirty="0">
              <a:ea typeface="Calibri" pitchFamily="34" charset="0"/>
              <a:cs typeface="Calibri" pitchFamily="34" charset="0"/>
            </a:endParaRPr>
          </a:p>
          <a:p>
            <a:r>
              <a:rPr lang="fr-FR" sz="2000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Il s’agira de composer une délégation de joueuses et joueurs qui répondent à la philosophie du Programme Educatif Fédéral.</a:t>
            </a:r>
            <a:endParaRPr lang="fr-FR" sz="2000" b="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6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personne, plafond, groupe&#10;&#10;Description générée automatiquement">
            <a:extLst>
              <a:ext uri="{FF2B5EF4-FFF2-40B4-BE49-F238E27FC236}">
                <a16:creationId xmlns:a16="http://schemas.microsoft.com/office/drawing/2014/main" id="{F9D47EB7-5B29-433F-90C0-BEC8DB9FF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61" r="14575"/>
          <a:stretch/>
        </p:blipFill>
        <p:spPr>
          <a:xfrm>
            <a:off x="7065524" y="0"/>
            <a:ext cx="5126476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1AD7CE7-F31B-4A72-B37B-8441039D0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586" y="926077"/>
            <a:ext cx="6613348" cy="5529684"/>
          </a:xfrm>
        </p:spPr>
        <p:txBody>
          <a:bodyPr>
            <a:noAutofit/>
          </a:bodyPr>
          <a:lstStyle/>
          <a:p>
            <a:pPr algn="just"/>
            <a:r>
              <a:rPr lang="fr-FR" sz="3000" u="sng" dirty="0">
                <a:ea typeface="Calibri" pitchFamily="34" charset="0"/>
                <a:cs typeface="Calibri" pitchFamily="34" charset="0"/>
              </a:rPr>
              <a:t>Programme du week-end</a:t>
            </a:r>
          </a:p>
          <a:p>
            <a:pPr algn="just"/>
            <a:endParaRPr lang="fr-FR" sz="1000" b="0" dirty="0">
              <a:ea typeface="Calibri" pitchFamily="34" charset="0"/>
              <a:cs typeface="Calibri" pitchFamily="34" charset="0"/>
            </a:endParaRPr>
          </a:p>
          <a:p>
            <a:pPr algn="just"/>
            <a:endParaRPr lang="fr-FR" sz="1800" b="0" dirty="0"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fr-FR" sz="1800" b="0" dirty="0">
                <a:ea typeface="Calibri" pitchFamily="34" charset="0"/>
                <a:cs typeface="Calibri" pitchFamily="34" charset="0"/>
              </a:rPr>
              <a:t>Activités proposées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Visite du site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Entrainements sur les terrains de Clairefontaine,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Atelier techniques et pédagogiques 100% Programme Educatif Fédéral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Animations ludiques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Et plein d’autres activités surprises…</a:t>
            </a:r>
          </a:p>
          <a:p>
            <a:pPr algn="just"/>
            <a:endParaRPr lang="fr-FR" sz="1000" b="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CD084E-A3CD-4CFC-85A1-5C9642205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" y="2890722"/>
            <a:ext cx="8019212" cy="1360266"/>
          </a:xfrm>
        </p:spPr>
        <p:txBody>
          <a:bodyPr>
            <a:normAutofit/>
          </a:bodyPr>
          <a:lstStyle/>
          <a:p>
            <a:r>
              <a:rPr lang="fr-FR" sz="4200" dirty="0"/>
              <a:t>Les préconisations de la F.F.F.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9C086-33CD-491B-B9C6-C4C340455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97904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201" y="664158"/>
            <a:ext cx="6649485" cy="5529684"/>
          </a:xfrm>
        </p:spPr>
        <p:txBody>
          <a:bodyPr>
            <a:noAutofit/>
          </a:bodyPr>
          <a:lstStyle/>
          <a:p>
            <a:r>
              <a:rPr lang="fr-FR" sz="3000" u="sng" dirty="0">
                <a:ea typeface="Calibri" pitchFamily="34" charset="0"/>
                <a:cs typeface="Calibri" pitchFamily="34" charset="0"/>
              </a:rPr>
              <a:t>Les préconisations de la F.F.F.</a:t>
            </a:r>
          </a:p>
          <a:p>
            <a:endParaRPr lang="fr-FR" sz="1000" b="0" dirty="0">
              <a:ea typeface="Calibri" pitchFamily="34" charset="0"/>
              <a:cs typeface="Calibri" pitchFamily="34" charset="0"/>
            </a:endParaRPr>
          </a:p>
          <a:p>
            <a:pPr algn="just"/>
            <a:r>
              <a:rPr lang="fr-FR" sz="1800" u="sng" dirty="0">
                <a:ea typeface="Calibri" pitchFamily="34" charset="0"/>
                <a:cs typeface="Calibri" pitchFamily="34" charset="0"/>
              </a:rPr>
              <a:t>Dans la mise en place </a:t>
            </a:r>
            <a:r>
              <a:rPr lang="fr-FR" sz="1800" u="sng">
                <a:ea typeface="Calibri" pitchFamily="34" charset="0"/>
                <a:cs typeface="Calibri" pitchFamily="34" charset="0"/>
              </a:rPr>
              <a:t>d’actions :</a:t>
            </a:r>
            <a:endParaRPr lang="fr-FR" sz="1800" u="sng" dirty="0">
              <a:ea typeface="Calibri" pitchFamily="34" charset="0"/>
              <a:cs typeface="Calibri" pitchFamily="34" charset="0"/>
            </a:endParaRPr>
          </a:p>
          <a:p>
            <a:pPr algn="just"/>
            <a:endParaRPr lang="fr-FR" sz="1800" u="sng" dirty="0"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N’hésitez pas à diversifier les publics cibles de vos interventions. Vos licenciés / leurs parents / vos dirigeants sont autant de possibilités qu’il ne faut pas s’interdire.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N’hésitez pas à innover. Les classeurs du PEF sont une source d’idées intéressante, mais vous pouvez mettre en place vos propres actions qui s’inscrivent dans les thématiques du PEF.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N’hésitez pas à communiquer sur vos actions. Les collectivités / la presse locale sont des acteurs importants et sauront apprécier vos initiatives éducatives.</a:t>
            </a:r>
            <a:endParaRPr lang="fr-FR" sz="900" b="0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Image 3" descr="Une image contenant herbe, personne, extérieur, enfant&#10;&#10;Description générée automatiquement">
            <a:extLst>
              <a:ext uri="{FF2B5EF4-FFF2-40B4-BE49-F238E27FC236}">
                <a16:creationId xmlns:a16="http://schemas.microsoft.com/office/drawing/2014/main" id="{63AB3B1C-051E-4B8D-876C-4FD6D826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2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748"/>
          </a:xfrm>
        </p:spPr>
        <p:txBody>
          <a:bodyPr>
            <a:normAutofit/>
          </a:bodyPr>
          <a:lstStyle/>
          <a:p>
            <a:r>
              <a:rPr lang="fr-FR" dirty="0"/>
              <a:t>SOMMAIRE 			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838200" y="1678675"/>
            <a:ext cx="1321691" cy="923330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15" name="object 85"/>
          <p:cNvSpPr/>
          <p:nvPr/>
        </p:nvSpPr>
        <p:spPr>
          <a:xfrm>
            <a:off x="984117" y="1296683"/>
            <a:ext cx="7860030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DFF0-90DD-7445-AB61-CE0ABF2973DC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53610" y="2602005"/>
            <a:ext cx="3385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rPr>
              <a:t>Présentation du Challenge</a:t>
            </a:r>
          </a:p>
          <a:p>
            <a:endParaRPr lang="fr-FR" sz="2800" dirty="0">
              <a:solidFill>
                <a:schemeClr val="bg1"/>
              </a:solidFill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852D3E6-E84B-4173-B4D9-668BE3032564}"/>
              </a:ext>
            </a:extLst>
          </p:cNvPr>
          <p:cNvSpPr txBox="1">
            <a:spLocks/>
          </p:cNvSpPr>
          <p:nvPr/>
        </p:nvSpPr>
        <p:spPr>
          <a:xfrm>
            <a:off x="4200502" y="1654216"/>
            <a:ext cx="1321691" cy="92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i="0" kern="120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DF6CF9-A45B-447A-97FE-53264341D200}"/>
              </a:ext>
            </a:extLst>
          </p:cNvPr>
          <p:cNvSpPr txBox="1"/>
          <p:nvPr/>
        </p:nvSpPr>
        <p:spPr>
          <a:xfrm>
            <a:off x="4123485" y="2550521"/>
            <a:ext cx="3385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rPr>
              <a:t>Les modalités de participation</a:t>
            </a:r>
          </a:p>
          <a:p>
            <a:endParaRPr lang="fr-FR" sz="2800" dirty="0">
              <a:solidFill>
                <a:schemeClr val="bg1"/>
              </a:solidFill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FCF4302-E9AB-4608-9479-F36356622CD4}"/>
              </a:ext>
            </a:extLst>
          </p:cNvPr>
          <p:cNvSpPr txBox="1">
            <a:spLocks/>
          </p:cNvSpPr>
          <p:nvPr/>
        </p:nvSpPr>
        <p:spPr>
          <a:xfrm>
            <a:off x="7562804" y="1654216"/>
            <a:ext cx="1321691" cy="92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i="0" kern="120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EC5670-BC9B-450C-BF2C-30F6F2A0B891}"/>
              </a:ext>
            </a:extLst>
          </p:cNvPr>
          <p:cNvSpPr txBox="1"/>
          <p:nvPr/>
        </p:nvSpPr>
        <p:spPr>
          <a:xfrm>
            <a:off x="7549033" y="2589339"/>
            <a:ext cx="4609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rPr>
              <a:t>Les critères d’évaluation et le calendrier</a:t>
            </a:r>
          </a:p>
          <a:p>
            <a:endParaRPr lang="fr-FR" sz="2800" dirty="0">
              <a:solidFill>
                <a:schemeClr val="bg1"/>
              </a:solidFill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C436604D-ADA4-4DF8-A154-E9A8DE8E25EB}"/>
              </a:ext>
            </a:extLst>
          </p:cNvPr>
          <p:cNvSpPr txBox="1">
            <a:spLocks/>
          </p:cNvSpPr>
          <p:nvPr/>
        </p:nvSpPr>
        <p:spPr>
          <a:xfrm>
            <a:off x="2259709" y="3885277"/>
            <a:ext cx="1321691" cy="92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i="0" kern="120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1F341A-E1E2-461D-ACED-1EE9C09F8461}"/>
              </a:ext>
            </a:extLst>
          </p:cNvPr>
          <p:cNvSpPr txBox="1"/>
          <p:nvPr/>
        </p:nvSpPr>
        <p:spPr>
          <a:xfrm>
            <a:off x="2093126" y="4723030"/>
            <a:ext cx="4297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rPr>
              <a:t>L’évènement final du Challenge National PEF</a:t>
            </a:r>
          </a:p>
          <a:p>
            <a:endParaRPr lang="fr-FR" sz="2800" dirty="0">
              <a:solidFill>
                <a:schemeClr val="bg1"/>
              </a:solidFill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DF7AE3D-8425-4909-8B53-A6AB4111A1C3}"/>
              </a:ext>
            </a:extLst>
          </p:cNvPr>
          <p:cNvSpPr txBox="1">
            <a:spLocks/>
          </p:cNvSpPr>
          <p:nvPr/>
        </p:nvSpPr>
        <p:spPr>
          <a:xfrm>
            <a:off x="7376539" y="3921977"/>
            <a:ext cx="1321691" cy="92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6000" b="1" i="0" kern="120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3D8D0BD-44F9-4C55-B550-466489DBF010}"/>
              </a:ext>
            </a:extLst>
          </p:cNvPr>
          <p:cNvSpPr txBox="1"/>
          <p:nvPr/>
        </p:nvSpPr>
        <p:spPr>
          <a:xfrm>
            <a:off x="7326630" y="4857100"/>
            <a:ext cx="3385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bg1"/>
              </a:solidFill>
              <a:latin typeface="FFF Equipe" charset="0"/>
              <a:ea typeface="FFF Equipe" charset="0"/>
              <a:cs typeface="FFF Equipe" charset="0"/>
            </a:endParaRPr>
          </a:p>
          <a:p>
            <a:endParaRPr lang="fr-FR" sz="2800" dirty="0">
              <a:solidFill>
                <a:schemeClr val="bg1"/>
              </a:solidFill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3690A5-7FA4-4536-9AD2-BDB4F1787773}"/>
              </a:ext>
            </a:extLst>
          </p:cNvPr>
          <p:cNvSpPr txBox="1"/>
          <p:nvPr/>
        </p:nvSpPr>
        <p:spPr>
          <a:xfrm>
            <a:off x="7376539" y="4829918"/>
            <a:ext cx="3385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rPr>
              <a:t>Les préconisations FFF</a:t>
            </a:r>
          </a:p>
          <a:p>
            <a:endParaRPr lang="fr-FR" sz="2800" dirty="0">
              <a:solidFill>
                <a:schemeClr val="bg1"/>
              </a:solidFill>
              <a:latin typeface="FFF Equipe" charset="0"/>
              <a:ea typeface="FFF Equipe" charset="0"/>
              <a:cs typeface="FFF Equi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9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CD084E-A3CD-4CFC-85A1-5C9642205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" y="2890722"/>
            <a:ext cx="8019212" cy="1360266"/>
          </a:xfrm>
        </p:spPr>
        <p:txBody>
          <a:bodyPr>
            <a:normAutofit/>
          </a:bodyPr>
          <a:lstStyle/>
          <a:p>
            <a:r>
              <a:rPr lang="fr-FR" sz="4200" dirty="0"/>
              <a:t>Présentation du Challenge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9C086-33CD-491B-B9C6-C4C340455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708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560" y="664158"/>
            <a:ext cx="6728431" cy="5529684"/>
          </a:xfrm>
        </p:spPr>
        <p:txBody>
          <a:bodyPr>
            <a:noAutofit/>
          </a:bodyPr>
          <a:lstStyle/>
          <a:p>
            <a:r>
              <a:rPr lang="fr-FR" sz="3000" u="sng" dirty="0">
                <a:ea typeface="Calibri" pitchFamily="34" charset="0"/>
                <a:cs typeface="Calibri" pitchFamily="34" charset="0"/>
              </a:rPr>
              <a:t>Le Programme Educatif Fédéral</a:t>
            </a:r>
          </a:p>
          <a:p>
            <a:endParaRPr lang="fr-FR" sz="1000" b="0" dirty="0">
              <a:ea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Un programme d’accompagnement éducatif lancé en 2014, à disposition des clubs qui accueillent des jeunes licenciés.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5000 clubs impliqués dans le P.E.F.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1800" b="0" dirty="0">
                <a:ea typeface="Calibri" pitchFamily="34" charset="0"/>
                <a:cs typeface="Calibri" pitchFamily="34" charset="0"/>
              </a:rPr>
              <a:t>800 000 licenciés U6 à U19 touchés dans les clubs impliqués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800" b="0" dirty="0"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fr-FR" sz="1800" u="sng" dirty="0">
                <a:ea typeface="Calibri" pitchFamily="34" charset="0"/>
                <a:cs typeface="Calibri" pitchFamily="34" charset="0"/>
              </a:rPr>
              <a:t>Les 6 thématiques traitées dans le P.E.F.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>
              <a:ea typeface="Calibri" pitchFamily="34" charset="0"/>
              <a:cs typeface="Calibri" pitchFamily="34" charset="0"/>
            </a:endParaRPr>
          </a:p>
          <a:p>
            <a:endParaRPr lang="fr-FR" sz="2000" b="0" dirty="0">
              <a:ea typeface="Calibri" pitchFamily="34" charset="0"/>
              <a:cs typeface="Calibri" pitchFamily="34" charset="0"/>
            </a:endParaRPr>
          </a:p>
          <a:p>
            <a:endParaRPr lang="fr-FR" sz="2000" b="0" dirty="0">
              <a:ea typeface="Calibri" pitchFamily="34" charset="0"/>
              <a:cs typeface="Calibri" pitchFamily="34" charset="0"/>
            </a:endParaRPr>
          </a:p>
          <a:p>
            <a:endParaRPr lang="fr-FR" sz="2000" b="0" dirty="0">
              <a:ea typeface="Calibri" pitchFamily="34" charset="0"/>
              <a:cs typeface="Calibri" pitchFamily="34" charset="0"/>
            </a:endParaRPr>
          </a:p>
          <a:p>
            <a:endParaRPr lang="fr-FR" sz="3000" u="sng" dirty="0">
              <a:ea typeface="Calibri" pitchFamily="34" charset="0"/>
              <a:cs typeface="Calibri" pitchFamily="34" charset="0"/>
            </a:endParaRPr>
          </a:p>
          <a:p>
            <a:endParaRPr lang="fr-FR" sz="1000" b="0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8F1ADB3-6124-44F6-9E7F-52CDF60A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859" y="0"/>
            <a:ext cx="4951141" cy="6858000"/>
          </a:xfrm>
          <a:prstGeom prst="rect">
            <a:avLst/>
          </a:prstGeom>
        </p:spPr>
      </p:pic>
      <p:pic>
        <p:nvPicPr>
          <p:cNvPr id="4" name="Image 3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280792EF-2B60-4A02-B7A6-28454ADCB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795"/>
          <a:stretch/>
        </p:blipFill>
        <p:spPr>
          <a:xfrm>
            <a:off x="9143729" y="5214816"/>
            <a:ext cx="1216007" cy="10645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2BE650-7E05-4914-8DBE-F8EC7A2B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3393" y="6279336"/>
            <a:ext cx="2536677" cy="4781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C14384-38A5-4C8E-8989-1398005DE98B}"/>
              </a:ext>
            </a:extLst>
          </p:cNvPr>
          <p:cNvSpPr/>
          <p:nvPr/>
        </p:nvSpPr>
        <p:spPr>
          <a:xfrm>
            <a:off x="488557" y="4627061"/>
            <a:ext cx="1691985" cy="3854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Santé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3452B-B341-4A7E-BCFB-5F919F9C7652}"/>
              </a:ext>
            </a:extLst>
          </p:cNvPr>
          <p:cNvSpPr/>
          <p:nvPr/>
        </p:nvSpPr>
        <p:spPr>
          <a:xfrm>
            <a:off x="2767928" y="4627061"/>
            <a:ext cx="1691985" cy="385482"/>
          </a:xfrm>
          <a:prstGeom prst="rect">
            <a:avLst/>
          </a:prstGeom>
          <a:solidFill>
            <a:srgbClr val="562E8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Engagement Citoyen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96A0B-73F9-4EF8-86BB-0BC6D2C35FE4}"/>
              </a:ext>
            </a:extLst>
          </p:cNvPr>
          <p:cNvSpPr/>
          <p:nvPr/>
        </p:nvSpPr>
        <p:spPr>
          <a:xfrm>
            <a:off x="5173758" y="4627061"/>
            <a:ext cx="1691985" cy="385482"/>
          </a:xfrm>
          <a:prstGeom prst="rect">
            <a:avLst/>
          </a:prstGeom>
          <a:solidFill>
            <a:srgbClr val="056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Environnement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4E1FD-E500-4AF9-8F62-313BE5E49AD3}"/>
              </a:ext>
            </a:extLst>
          </p:cNvPr>
          <p:cNvSpPr/>
          <p:nvPr/>
        </p:nvSpPr>
        <p:spPr>
          <a:xfrm>
            <a:off x="459374" y="5804980"/>
            <a:ext cx="1691985" cy="3854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Fair-play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9FD98-40FA-4C70-8A0D-9D80047B54DC}"/>
              </a:ext>
            </a:extLst>
          </p:cNvPr>
          <p:cNvSpPr/>
          <p:nvPr/>
        </p:nvSpPr>
        <p:spPr>
          <a:xfrm>
            <a:off x="2767928" y="5804980"/>
            <a:ext cx="1691985" cy="385482"/>
          </a:xfrm>
          <a:prstGeom prst="rect">
            <a:avLst/>
          </a:prstGeom>
          <a:solidFill>
            <a:srgbClr val="F8931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Règles du jeu et Arbitrage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2A8F5A-D3EE-46D0-8205-1E4C1A634076}"/>
              </a:ext>
            </a:extLst>
          </p:cNvPr>
          <p:cNvSpPr/>
          <p:nvPr/>
        </p:nvSpPr>
        <p:spPr>
          <a:xfrm>
            <a:off x="5183484" y="5804980"/>
            <a:ext cx="1691985" cy="385482"/>
          </a:xfrm>
          <a:prstGeom prst="rect">
            <a:avLst/>
          </a:prstGeom>
          <a:solidFill>
            <a:srgbClr val="626B7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Culture Foot</a:t>
            </a:r>
          </a:p>
        </p:txBody>
      </p:sp>
    </p:spTree>
    <p:extLst>
      <p:ext uri="{BB962C8B-B14F-4D97-AF65-F5344CB8AC3E}">
        <p14:creationId xmlns:p14="http://schemas.microsoft.com/office/powerpoint/2010/main" val="378170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erbe, extérieur, bâtiment, jeu&#10;&#10;Description générée automatiquement">
            <a:extLst>
              <a:ext uri="{FF2B5EF4-FFF2-40B4-BE49-F238E27FC236}">
                <a16:creationId xmlns:a16="http://schemas.microsoft.com/office/drawing/2014/main" id="{6E58BDA7-1DDC-4F81-AC4A-9748F04B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90" r="13366"/>
          <a:stretch/>
        </p:blipFill>
        <p:spPr>
          <a:xfrm>
            <a:off x="0" y="0"/>
            <a:ext cx="4740677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C300D5-2AE5-492D-8439-D1325D006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5618" y="1254524"/>
            <a:ext cx="7002114" cy="5529684"/>
          </a:xfrm>
        </p:spPr>
        <p:txBody>
          <a:bodyPr>
            <a:noAutofit/>
          </a:bodyPr>
          <a:lstStyle/>
          <a:p>
            <a:pPr algn="just"/>
            <a:r>
              <a:rPr lang="fr-FR" sz="3000" u="sng" dirty="0">
                <a:ea typeface="Calibri" pitchFamily="34" charset="0"/>
                <a:cs typeface="Calibri" pitchFamily="34" charset="0"/>
              </a:rPr>
              <a:t>La raison d’être du Challenge National PEF</a:t>
            </a:r>
          </a:p>
          <a:p>
            <a:pPr algn="just"/>
            <a:endParaRPr lang="fr-FR" sz="1000" b="0" dirty="0">
              <a:ea typeface="Calibri" pitchFamily="34" charset="0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 Valoriser</a:t>
            </a:r>
            <a:r>
              <a:rPr lang="fr-FR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FR" sz="1800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le PEF au niveau National pour les clubs les plus actifs et les plus innovants.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FR" sz="1800" b="0" dirty="0">
              <a:ea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 Inciter</a:t>
            </a:r>
            <a:r>
              <a:rPr lang="fr-FR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FR" sz="1800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les clubs à s’impliquer dans le programme.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fr-FR" sz="1800" b="0" dirty="0">
              <a:ea typeface="Calibri" pitchFamily="34" charset="0"/>
              <a:cs typeface="Calibri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 Communiquer</a:t>
            </a:r>
            <a:r>
              <a:rPr lang="fr-FR" sz="3200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 </a:t>
            </a:r>
            <a:r>
              <a:rPr lang="fr-FR" sz="1800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sur les valeurs du football auprès du grand public.</a:t>
            </a:r>
          </a:p>
          <a:p>
            <a:pPr algn="just"/>
            <a:endParaRPr lang="fr-FR" sz="1800" b="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7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herbe, enfant, extérieur&#10;&#10;Description générée automatiquement">
            <a:extLst>
              <a:ext uri="{FF2B5EF4-FFF2-40B4-BE49-F238E27FC236}">
                <a16:creationId xmlns:a16="http://schemas.microsoft.com/office/drawing/2014/main" id="{0DADAF53-4C30-4532-A0AF-7649DA9CFA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3" r="18712"/>
          <a:stretch/>
        </p:blipFill>
        <p:spPr>
          <a:xfrm>
            <a:off x="7513468" y="0"/>
            <a:ext cx="4678532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A94780D-2841-4C65-BA20-CFFC9C1EF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708" y="170586"/>
            <a:ext cx="6849477" cy="5529684"/>
          </a:xfrm>
        </p:spPr>
        <p:txBody>
          <a:bodyPr>
            <a:noAutofit/>
          </a:bodyPr>
          <a:lstStyle/>
          <a:p>
            <a:r>
              <a:rPr lang="fr-FR" sz="3000" u="sng" dirty="0">
                <a:ea typeface="Calibri" pitchFamily="34" charset="0"/>
                <a:cs typeface="Calibri" pitchFamily="34" charset="0"/>
              </a:rPr>
              <a:t>Les grands principes du Challenge National PEF</a:t>
            </a:r>
            <a:endParaRPr lang="fr-FR" sz="1000" b="0" u="sng" dirty="0">
              <a:ea typeface="Calibri" pitchFamily="34" charset="0"/>
              <a:cs typeface="Calibri" pitchFamily="34" charset="0"/>
            </a:endParaRPr>
          </a:p>
          <a:p>
            <a:endParaRPr lang="fr-FR" sz="1000" b="0" u="sng" dirty="0"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u="sng" dirty="0">
                <a:ea typeface="Calibri" pitchFamily="34" charset="0"/>
                <a:cs typeface="Calibri" pitchFamily="34" charset="0"/>
              </a:rPr>
              <a:t>Au niveau du Club : </a:t>
            </a:r>
          </a:p>
          <a:p>
            <a:r>
              <a:rPr lang="fr-FR" sz="1400" b="0" dirty="0">
                <a:ea typeface="Calibri" pitchFamily="34" charset="0"/>
                <a:cs typeface="Calibri" pitchFamily="34" charset="0"/>
              </a:rPr>
              <a:t>Après être inscrit au PEF, j’envoie mes fiches actions au District.</a:t>
            </a:r>
          </a:p>
          <a:p>
            <a:endParaRPr lang="fr-FR" sz="800" b="0" u="sng" dirty="0"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u="sng" dirty="0">
                <a:ea typeface="Calibri" pitchFamily="34" charset="0"/>
                <a:cs typeface="Calibri" pitchFamily="34" charset="0"/>
              </a:rPr>
              <a:t>Au niveau Départemental : </a:t>
            </a:r>
          </a:p>
          <a:p>
            <a:r>
              <a:rPr lang="fr-FR" sz="1400" b="0" dirty="0">
                <a:ea typeface="Calibri" pitchFamily="34" charset="0"/>
                <a:cs typeface="Calibri" pitchFamily="34" charset="0"/>
              </a:rPr>
              <a:t>Les Districts sélectionneront au niveau régional un certain nombre de clubs en fonction de certains critères.</a:t>
            </a:r>
          </a:p>
          <a:p>
            <a:endParaRPr lang="fr-FR" sz="800" b="0" dirty="0"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u="sng" dirty="0">
                <a:ea typeface="Calibri" pitchFamily="34" charset="0"/>
                <a:cs typeface="Calibri" pitchFamily="34" charset="0"/>
              </a:rPr>
              <a:t>Au niveau Régional : </a:t>
            </a:r>
          </a:p>
          <a:p>
            <a:r>
              <a:rPr lang="fr-FR" sz="1400" b="0" dirty="0">
                <a:ea typeface="Calibri" pitchFamily="34" charset="0"/>
                <a:cs typeface="Calibri" pitchFamily="34" charset="0"/>
              </a:rPr>
              <a:t>Les Ligues sélectionneront au niveau national un seul club en fonction de certains critères.</a:t>
            </a:r>
          </a:p>
          <a:p>
            <a:endParaRPr lang="fr-FR" sz="800" b="0" dirty="0"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u="sng" dirty="0">
                <a:ea typeface="Calibri" pitchFamily="34" charset="0"/>
                <a:cs typeface="Calibri" pitchFamily="34" charset="0"/>
              </a:rPr>
              <a:t>Au niveau National : </a:t>
            </a:r>
          </a:p>
          <a:p>
            <a:r>
              <a:rPr lang="fr-FR" sz="1400" b="0" dirty="0">
                <a:ea typeface="Calibri" pitchFamily="34" charset="0"/>
                <a:cs typeface="Calibri" pitchFamily="34" charset="0"/>
              </a:rPr>
              <a:t>Le club lauréat du Challenge National PEF sera convié à un évènement à Clairefontaine au printemps 2021. (sous réserve de l’évolution de la situation sanitaire)</a:t>
            </a:r>
          </a:p>
          <a:p>
            <a:r>
              <a:rPr lang="fr-FR" sz="1400" dirty="0">
                <a:ea typeface="Calibri" pitchFamily="34" charset="0"/>
                <a:cs typeface="Calibri" pitchFamily="34" charset="0"/>
              </a:rPr>
              <a:t>La délégation  du lauréat régional sera composée de 10 joueuses / joueurs U11 licenciés à la FFF + </a:t>
            </a:r>
            <a:r>
              <a:rPr lang="fr-FR" sz="1400" b="0" dirty="0">
                <a:ea typeface="Calibri" pitchFamily="34" charset="0"/>
                <a:cs typeface="Calibri" pitchFamily="34" charset="0"/>
              </a:rPr>
              <a:t>3 accompagnants licenciés à la FFF (2 éducateurs + 1 représentant du club)</a:t>
            </a:r>
          </a:p>
        </p:txBody>
      </p:sp>
    </p:spTree>
    <p:extLst>
      <p:ext uri="{BB962C8B-B14F-4D97-AF65-F5344CB8AC3E}">
        <p14:creationId xmlns:p14="http://schemas.microsoft.com/office/powerpoint/2010/main" val="13545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CD084E-A3CD-4CFC-85A1-5C9642205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" y="2890722"/>
            <a:ext cx="8019212" cy="1360266"/>
          </a:xfrm>
        </p:spPr>
        <p:txBody>
          <a:bodyPr>
            <a:normAutofit/>
          </a:bodyPr>
          <a:lstStyle/>
          <a:p>
            <a:r>
              <a:rPr lang="fr-FR" sz="4200" dirty="0"/>
              <a:t>Les modalités de participation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9C086-33CD-491B-B9C6-C4C340455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42095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personne, extérieur, enfant&#10;&#10;Description générée automatiquement">
            <a:extLst>
              <a:ext uri="{FF2B5EF4-FFF2-40B4-BE49-F238E27FC236}">
                <a16:creationId xmlns:a16="http://schemas.microsoft.com/office/drawing/2014/main" id="{4885D767-AA1A-4713-8C73-E3280AB9B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4" r="24319"/>
          <a:stretch/>
        </p:blipFill>
        <p:spPr>
          <a:xfrm>
            <a:off x="7240859" y="0"/>
            <a:ext cx="4970835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98428F4-1AAF-4BEE-B6C6-EE32C63EA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466" y="800347"/>
            <a:ext cx="6555365" cy="5529684"/>
          </a:xfrm>
        </p:spPr>
        <p:txBody>
          <a:bodyPr>
            <a:noAutofit/>
          </a:bodyPr>
          <a:lstStyle/>
          <a:p>
            <a:pPr algn="just"/>
            <a:r>
              <a:rPr lang="fr-FR" sz="3000" u="sng" dirty="0">
                <a:ea typeface="Calibri" pitchFamily="34" charset="0"/>
                <a:cs typeface="Calibri" pitchFamily="34" charset="0"/>
              </a:rPr>
              <a:t>Les modalités de participation</a:t>
            </a:r>
          </a:p>
          <a:p>
            <a:pPr algn="just"/>
            <a:endParaRPr lang="fr-FR" sz="1000" b="0" dirty="0">
              <a:ea typeface="Calibri" pitchFamily="34" charset="0"/>
              <a:cs typeface="Calibri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fr-FR" dirty="0">
                <a:ea typeface="Calibri" pitchFamily="34" charset="0"/>
                <a:cs typeface="Calibri" pitchFamily="34" charset="0"/>
              </a:rPr>
              <a:t>S’inscrire</a:t>
            </a:r>
            <a:r>
              <a:rPr lang="fr-FR" b="0" dirty="0">
                <a:ea typeface="Calibri" pitchFamily="34" charset="0"/>
                <a:cs typeface="Calibri" pitchFamily="34" charset="0"/>
              </a:rPr>
              <a:t> </a:t>
            </a:r>
            <a:r>
              <a:rPr lang="fr-FR" sz="1800" b="0" dirty="0">
                <a:ea typeface="Calibri" pitchFamily="34" charset="0"/>
                <a:cs typeface="Calibri" pitchFamily="34" charset="0"/>
              </a:rPr>
              <a:t>dans le PEF (</a:t>
            </a:r>
            <a:r>
              <a:rPr lang="fr-FR" sz="1800" b="0" dirty="0" err="1">
                <a:ea typeface="Calibri" pitchFamily="34" charset="0"/>
                <a:cs typeface="Calibri" pitchFamily="34" charset="0"/>
              </a:rPr>
              <a:t>Footclubs</a:t>
            </a:r>
            <a:r>
              <a:rPr lang="fr-FR" sz="1800" b="0" dirty="0">
                <a:ea typeface="Calibri" pitchFamily="34" charset="0"/>
                <a:cs typeface="Calibri" pitchFamily="34" charset="0"/>
              </a:rPr>
              <a:t>)</a:t>
            </a:r>
          </a:p>
          <a:p>
            <a:endParaRPr lang="fr-FR" sz="1800" b="0" dirty="0">
              <a:ea typeface="Calibri" pitchFamily="34" charset="0"/>
              <a:cs typeface="Calibri" pitchFamily="34" charset="0"/>
            </a:endParaRPr>
          </a:p>
          <a:p>
            <a:r>
              <a:rPr lang="fr-FR" b="0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dirty="0">
                <a:ea typeface="Calibri" pitchFamily="34" charset="0"/>
                <a:cs typeface="Calibri" pitchFamily="34" charset="0"/>
              </a:rPr>
              <a:t>Réaliser </a:t>
            </a:r>
            <a:r>
              <a:rPr lang="fr-FR" sz="1800" b="0" dirty="0">
                <a:ea typeface="Calibri" pitchFamily="34" charset="0"/>
                <a:cs typeface="Calibri" pitchFamily="34" charset="0"/>
              </a:rPr>
              <a:t>l’action</a:t>
            </a:r>
          </a:p>
          <a:p>
            <a:endParaRPr lang="fr-FR" dirty="0">
              <a:ea typeface="Calibri" pitchFamily="34" charset="0"/>
              <a:cs typeface="Calibri" pitchFamily="34" charset="0"/>
            </a:endParaRPr>
          </a:p>
          <a:p>
            <a:r>
              <a:rPr lang="fr-FR" dirty="0">
                <a:ea typeface="Calibri" pitchFamily="34" charset="0"/>
                <a:cs typeface="Calibri" pitchFamily="34" charset="0"/>
                <a:sym typeface="Wingdings" panose="05000000000000000000" pitchFamily="2" charset="2"/>
              </a:rPr>
              <a:t> </a:t>
            </a:r>
            <a:r>
              <a:rPr lang="fr-FR" dirty="0">
                <a:ea typeface="Calibri" pitchFamily="34" charset="0"/>
                <a:cs typeface="Calibri" pitchFamily="34" charset="0"/>
              </a:rPr>
              <a:t>Envoyer la Fiche </a:t>
            </a:r>
            <a:r>
              <a:rPr lang="fr-FR" sz="1800" b="0" dirty="0">
                <a:ea typeface="Calibri" pitchFamily="34" charset="0"/>
                <a:cs typeface="Calibri" pitchFamily="34" charset="0"/>
              </a:rPr>
              <a:t>PEF au District</a:t>
            </a:r>
          </a:p>
          <a:p>
            <a:endParaRPr lang="fr-FR" sz="1800" b="0" dirty="0">
              <a:ea typeface="Calibri" pitchFamily="34" charset="0"/>
              <a:cs typeface="Calibri" pitchFamily="34" charset="0"/>
            </a:endParaRPr>
          </a:p>
          <a:p>
            <a:r>
              <a:rPr lang="fr-FR" sz="1800" b="0" dirty="0">
                <a:ea typeface="Calibri" pitchFamily="34" charset="0"/>
                <a:cs typeface="Calibri" pitchFamily="34" charset="0"/>
              </a:rPr>
              <a:t>L’envoi de cette fiche sera la seule démarche à effectuer par les clubs.</a:t>
            </a:r>
            <a:endParaRPr lang="fr-FR" sz="900" b="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6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CD084E-A3CD-4CFC-85A1-5C9642205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280" y="2890722"/>
            <a:ext cx="8019212" cy="1360266"/>
          </a:xfrm>
        </p:spPr>
        <p:txBody>
          <a:bodyPr>
            <a:normAutofit/>
          </a:bodyPr>
          <a:lstStyle/>
          <a:p>
            <a:r>
              <a:rPr lang="fr-FR" sz="4200" dirty="0"/>
              <a:t>Les critères d’évaluation et le calendrier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C9C086-33CD-491B-B9C6-C4C340455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4819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e 9">
      <a:dk1>
        <a:srgbClr val="000000"/>
      </a:dk1>
      <a:lt1>
        <a:srgbClr val="FFFFFF"/>
      </a:lt1>
      <a:dk2>
        <a:srgbClr val="E0E0E0"/>
      </a:dk2>
      <a:lt2>
        <a:srgbClr val="808080"/>
      </a:lt2>
      <a:accent1>
        <a:srgbClr val="003287"/>
      </a:accent1>
      <a:accent2>
        <a:srgbClr val="B0231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3898F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22084</TotalTime>
  <Words>722</Words>
  <Application>Microsoft Office PowerPoint</Application>
  <PresentationFormat>Grand écran</PresentationFormat>
  <Paragraphs>154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FFF Equipe</vt:lpstr>
      <vt:lpstr>Wingdings</vt:lpstr>
      <vt:lpstr>Office Theme</vt:lpstr>
      <vt:lpstr>Présentation PowerPoint</vt:lpstr>
      <vt:lpstr>SOMMAIRE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GIRONDEL Isabelle</dc:creator>
  <cp:lastModifiedBy>MORLIGHEM Kévin</cp:lastModifiedBy>
  <cp:revision>262</cp:revision>
  <dcterms:created xsi:type="dcterms:W3CDTF">2018-12-08T14:21:44Z</dcterms:created>
  <dcterms:modified xsi:type="dcterms:W3CDTF">2020-10-12T10:00:06Z</dcterms:modified>
</cp:coreProperties>
</file>